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3" r:id="rId11"/>
    <p:sldId id="264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5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9 - Ορθογώνιο">
            <a:extLst>
              <a:ext uri="{FF2B5EF4-FFF2-40B4-BE49-F238E27FC236}">
                <a16:creationId xmlns:a16="http://schemas.microsoft.com/office/drawing/2014/main" id="{C1D8FC12-37A7-11FE-8D82-0C2404E2C63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20 - Ορθογώνιο">
            <a:extLst>
              <a:ext uri="{FF2B5EF4-FFF2-40B4-BE49-F238E27FC236}">
                <a16:creationId xmlns:a16="http://schemas.microsoft.com/office/drawing/2014/main" id="{BFD4CB95-47ED-9C10-B6A9-D9B00F1CDD8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21 - Ορθογώνιο">
            <a:extLst>
              <a:ext uri="{FF2B5EF4-FFF2-40B4-BE49-F238E27FC236}">
                <a16:creationId xmlns:a16="http://schemas.microsoft.com/office/drawing/2014/main" id="{A14A89C1-413B-DE72-FD57-FC9446749BD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23 - Ορθογώνιο">
            <a:extLst>
              <a:ext uri="{FF2B5EF4-FFF2-40B4-BE49-F238E27FC236}">
                <a16:creationId xmlns:a16="http://schemas.microsoft.com/office/drawing/2014/main" id="{BE97BEC0-489F-21D9-872A-4354F1C0770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24 - Ορθογώνιο">
            <a:extLst>
              <a:ext uri="{FF2B5EF4-FFF2-40B4-BE49-F238E27FC236}">
                <a16:creationId xmlns:a16="http://schemas.microsoft.com/office/drawing/2014/main" id="{D0C052AF-9B4B-00D1-F2D2-A7103FB91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25 - Ευθεία γραμμή σύνδεσης">
            <a:extLst>
              <a:ext uri="{FF2B5EF4-FFF2-40B4-BE49-F238E27FC236}">
                <a16:creationId xmlns:a16="http://schemas.microsoft.com/office/drawing/2014/main" id="{02A117FA-DC70-83B0-B993-63586DE1E1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26 - Ορθογώνιο">
            <a:extLst>
              <a:ext uri="{FF2B5EF4-FFF2-40B4-BE49-F238E27FC236}">
                <a16:creationId xmlns:a16="http://schemas.microsoft.com/office/drawing/2014/main" id="{D3DCD544-0FAB-63F0-2F3F-1DE96905E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27 - Έλλειψη">
            <a:extLst>
              <a:ext uri="{FF2B5EF4-FFF2-40B4-BE49-F238E27FC236}">
                <a16:creationId xmlns:a16="http://schemas.microsoft.com/office/drawing/2014/main" id="{5D168F22-731B-F3F3-D27B-6457EECCDF1C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28 - Έλλειψη">
            <a:extLst>
              <a:ext uri="{FF2B5EF4-FFF2-40B4-BE49-F238E27FC236}">
                <a16:creationId xmlns:a16="http://schemas.microsoft.com/office/drawing/2014/main" id="{E84CE2FF-7E33-6DBC-4F8F-56090B8CDD7C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3" name="27 - Θέση ημερομηνίας">
            <a:extLst>
              <a:ext uri="{FF2B5EF4-FFF2-40B4-BE49-F238E27FC236}">
                <a16:creationId xmlns:a16="http://schemas.microsoft.com/office/drawing/2014/main" id="{ABE86D19-3B2F-D682-DDA1-D7115E7FE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4B5AB-DEFF-44CD-84B9-7EA783D65646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14" name="16 - Θέση υποσέλιδου">
            <a:extLst>
              <a:ext uri="{FF2B5EF4-FFF2-40B4-BE49-F238E27FC236}">
                <a16:creationId xmlns:a16="http://schemas.microsoft.com/office/drawing/2014/main" id="{F9A74644-A947-DC3A-3306-F3EF66CD3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28 - Θέση αριθμού διαφάνειας">
            <a:extLst>
              <a:ext uri="{FF2B5EF4-FFF2-40B4-BE49-F238E27FC236}">
                <a16:creationId xmlns:a16="http://schemas.microsoft.com/office/drawing/2014/main" id="{09B4761D-588C-4121-406C-3C3019397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2782787-5BB9-48B2-B710-8211A079D1B3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683222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FA1233EE-0DBC-9727-4897-1F780291C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58B02-2583-479A-966E-EC1401C795A1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0AFAF70D-68DD-2650-588C-47F55D74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375C59E8-A910-214A-103C-7F5745D56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FA8F8-5D5E-484F-9A2E-5C2DD50BC1EB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1053585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- Ορθογώνιο">
            <a:extLst>
              <a:ext uri="{FF2B5EF4-FFF2-40B4-BE49-F238E27FC236}">
                <a16:creationId xmlns:a16="http://schemas.microsoft.com/office/drawing/2014/main" id="{7A11BDAA-8628-0495-0E33-497261CD770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20 - Ορθογώνιο">
            <a:extLst>
              <a:ext uri="{FF2B5EF4-FFF2-40B4-BE49-F238E27FC236}">
                <a16:creationId xmlns:a16="http://schemas.microsoft.com/office/drawing/2014/main" id="{DEA6935F-9653-C7F3-881E-16ABEB406D8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21 - Ορθογώνιο">
            <a:extLst>
              <a:ext uri="{FF2B5EF4-FFF2-40B4-BE49-F238E27FC236}">
                <a16:creationId xmlns:a16="http://schemas.microsoft.com/office/drawing/2014/main" id="{7F0E11EB-A981-E3D4-990A-98EBDE40028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23 - Ορθογώνιο">
            <a:extLst>
              <a:ext uri="{FF2B5EF4-FFF2-40B4-BE49-F238E27FC236}">
                <a16:creationId xmlns:a16="http://schemas.microsoft.com/office/drawing/2014/main" id="{ED71B9C4-3AF3-DDE0-EDA3-C876F71E622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24 - Ορθογώνιο">
            <a:extLst>
              <a:ext uri="{FF2B5EF4-FFF2-40B4-BE49-F238E27FC236}">
                <a16:creationId xmlns:a16="http://schemas.microsoft.com/office/drawing/2014/main" id="{A535B6DE-20EC-C37C-5B36-DFD0F1CA0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25 - Ορθογώνιο">
            <a:extLst>
              <a:ext uri="{FF2B5EF4-FFF2-40B4-BE49-F238E27FC236}">
                <a16:creationId xmlns:a16="http://schemas.microsoft.com/office/drawing/2014/main" id="{3135083E-2327-FD62-7C62-35E4FC316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26 - Ευθεία γραμμή σύνδεσης">
            <a:extLst>
              <a:ext uri="{FF2B5EF4-FFF2-40B4-BE49-F238E27FC236}">
                <a16:creationId xmlns:a16="http://schemas.microsoft.com/office/drawing/2014/main" id="{E0C8D5E4-3460-41E8-D569-60DCED678F7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27 - Έλλειψη">
            <a:extLst>
              <a:ext uri="{FF2B5EF4-FFF2-40B4-BE49-F238E27FC236}">
                <a16:creationId xmlns:a16="http://schemas.microsoft.com/office/drawing/2014/main" id="{AE12F625-D2EE-1222-1EAF-ED2442ECA80F}"/>
              </a:ext>
            </a:extLst>
          </p:cNvPr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28 - Έλλειψη">
            <a:extLst>
              <a:ext uri="{FF2B5EF4-FFF2-40B4-BE49-F238E27FC236}">
                <a16:creationId xmlns:a16="http://schemas.microsoft.com/office/drawing/2014/main" id="{749992C3-3AED-2BBA-7B1D-FD7495E88302}"/>
              </a:ext>
            </a:extLst>
          </p:cNvPr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3" name="5 - Θέση αριθμού διαφάνειας">
            <a:extLst>
              <a:ext uri="{FF2B5EF4-FFF2-40B4-BE49-F238E27FC236}">
                <a16:creationId xmlns:a16="http://schemas.microsoft.com/office/drawing/2014/main" id="{2D2F48A6-5112-7E3D-E01F-2D8B42622C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9EA9C19-719E-4CC4-82C0-47C29BAFDA16}" type="slidenum">
              <a:rPr lang="en-US" altLang="es-ES"/>
              <a:pPr/>
              <a:t>‹Nº›</a:t>
            </a:fld>
            <a:endParaRPr lang="en-US" altLang="es-ES"/>
          </a:p>
        </p:txBody>
      </p:sp>
      <p:sp>
        <p:nvSpPr>
          <p:cNvPr id="14" name="3 - Θέση ημερομηνίας">
            <a:extLst>
              <a:ext uri="{FF2B5EF4-FFF2-40B4-BE49-F238E27FC236}">
                <a16:creationId xmlns:a16="http://schemas.microsoft.com/office/drawing/2014/main" id="{467B9163-0DE1-BFFF-D6EC-212A1C17EC2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790AF-8DBC-4331-9C01-44A945B00347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15" name="4 - Θέση υποσέλιδου">
            <a:extLst>
              <a:ext uri="{FF2B5EF4-FFF2-40B4-BE49-F238E27FC236}">
                <a16:creationId xmlns:a16="http://schemas.microsoft.com/office/drawing/2014/main" id="{CF982231-7291-3AAB-EAEE-8F593F69333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04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:a16="http://schemas.microsoft.com/office/drawing/2014/main" id="{BAA4644F-0497-4125-5391-0F930B6F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648C9-6394-4DD2-AB71-32945018624E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:a16="http://schemas.microsoft.com/office/drawing/2014/main" id="{C5E0D064-2776-7AF5-9E94-E0045497C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:a16="http://schemas.microsoft.com/office/drawing/2014/main" id="{5E7F768A-E20D-E075-59D9-5CF61A251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90B88A9-0FEE-45E0-957E-BA11B906419C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526519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- Ορθογώνιο">
            <a:extLst>
              <a:ext uri="{FF2B5EF4-FFF2-40B4-BE49-F238E27FC236}">
                <a16:creationId xmlns:a16="http://schemas.microsoft.com/office/drawing/2014/main" id="{587C7446-55B5-0B75-C6D5-C422DF4A2C7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20 - Ορθογώνιο">
            <a:extLst>
              <a:ext uri="{FF2B5EF4-FFF2-40B4-BE49-F238E27FC236}">
                <a16:creationId xmlns:a16="http://schemas.microsoft.com/office/drawing/2014/main" id="{B6DF00B0-5318-A9AD-CBF5-576BB21AFE1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21 - Ορθογώνιο">
            <a:extLst>
              <a:ext uri="{FF2B5EF4-FFF2-40B4-BE49-F238E27FC236}">
                <a16:creationId xmlns:a16="http://schemas.microsoft.com/office/drawing/2014/main" id="{12568E1D-1F2A-5B64-6A51-88AC6D23D82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23 - Ορθογώνιο">
            <a:extLst>
              <a:ext uri="{FF2B5EF4-FFF2-40B4-BE49-F238E27FC236}">
                <a16:creationId xmlns:a16="http://schemas.microsoft.com/office/drawing/2014/main" id="{343C2DC0-28C2-A115-DA43-836B48410D2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24 - Ορθογώνιο">
            <a:extLst>
              <a:ext uri="{FF2B5EF4-FFF2-40B4-BE49-F238E27FC236}">
                <a16:creationId xmlns:a16="http://schemas.microsoft.com/office/drawing/2014/main" id="{0F547302-BCE7-4B85-CD1D-23ACE7ECB35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25 - Ορθογώνιο">
            <a:extLst>
              <a:ext uri="{FF2B5EF4-FFF2-40B4-BE49-F238E27FC236}">
                <a16:creationId xmlns:a16="http://schemas.microsoft.com/office/drawing/2014/main" id="{1E447EDA-DDAA-46BA-785F-0B4715035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26 - Ορθογώνιο">
            <a:extLst>
              <a:ext uri="{FF2B5EF4-FFF2-40B4-BE49-F238E27FC236}">
                <a16:creationId xmlns:a16="http://schemas.microsoft.com/office/drawing/2014/main" id="{6DF9CCA0-B0AF-D80E-C0D0-EC46F1E4A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27 - Ορθογώνιο">
            <a:extLst>
              <a:ext uri="{FF2B5EF4-FFF2-40B4-BE49-F238E27FC236}">
                <a16:creationId xmlns:a16="http://schemas.microsoft.com/office/drawing/2014/main" id="{31DEE519-C78D-EB40-34AD-5437036B5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28 - Ευθεία γραμμή σύνδεσης">
            <a:extLst>
              <a:ext uri="{FF2B5EF4-FFF2-40B4-BE49-F238E27FC236}">
                <a16:creationId xmlns:a16="http://schemas.microsoft.com/office/drawing/2014/main" id="{5A9F7288-84BC-A909-E81D-A2EB432AE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29 - Έλλειψη">
            <a:extLst>
              <a:ext uri="{FF2B5EF4-FFF2-40B4-BE49-F238E27FC236}">
                <a16:creationId xmlns:a16="http://schemas.microsoft.com/office/drawing/2014/main" id="{41FC0AF7-52B7-3BE6-991C-488D633F55A3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30 - Έλλειψη">
            <a:extLst>
              <a:ext uri="{FF2B5EF4-FFF2-40B4-BE49-F238E27FC236}">
                <a16:creationId xmlns:a16="http://schemas.microsoft.com/office/drawing/2014/main" id="{5CD070F7-66E9-9BCC-3427-FA0294202693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5" name="4 - Θέση υποσέλιδου">
            <a:extLst>
              <a:ext uri="{FF2B5EF4-FFF2-40B4-BE49-F238E27FC236}">
                <a16:creationId xmlns:a16="http://schemas.microsoft.com/office/drawing/2014/main" id="{1D5280F7-3278-CC22-7600-C340D5579A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3 - Θέση ημερομηνίας">
            <a:extLst>
              <a:ext uri="{FF2B5EF4-FFF2-40B4-BE49-F238E27FC236}">
                <a16:creationId xmlns:a16="http://schemas.microsoft.com/office/drawing/2014/main" id="{FA247684-7D90-EED9-5A29-285C20D1916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5DAE6-91BC-4C1C-9685-E6BDEAB7655C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17" name="5 - Θέση αριθμού διαφάνειας">
            <a:extLst>
              <a:ext uri="{FF2B5EF4-FFF2-40B4-BE49-F238E27FC236}">
                <a16:creationId xmlns:a16="http://schemas.microsoft.com/office/drawing/2014/main" id="{D8B47724-99E4-7DED-25C7-AE5B7D5D7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A509FE7-69D2-4F36-A4E7-A06B17F47A61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327741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9 - Ευθεία γραμμή σύνδεσης">
            <a:extLst>
              <a:ext uri="{FF2B5EF4-FFF2-40B4-BE49-F238E27FC236}">
                <a16:creationId xmlns:a16="http://schemas.microsoft.com/office/drawing/2014/main" id="{7E5FCEB5-1130-D6BF-0050-52F619D44F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4 - Θέση ημερομηνίας">
            <a:extLst>
              <a:ext uri="{FF2B5EF4-FFF2-40B4-BE49-F238E27FC236}">
                <a16:creationId xmlns:a16="http://schemas.microsoft.com/office/drawing/2014/main" id="{E9C2E368-EE18-7D8B-5DD4-3A52A93A56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BA104-22F0-4046-A54B-EFEE2359BEF1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5" name="5 - Θέση υποσέλιδου">
            <a:extLst>
              <a:ext uri="{FF2B5EF4-FFF2-40B4-BE49-F238E27FC236}">
                <a16:creationId xmlns:a16="http://schemas.microsoft.com/office/drawing/2014/main" id="{0E717C14-3710-4DD3-99E5-5E82AA1C3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6 - Θέση αριθμού διαφάνειας">
            <a:extLst>
              <a:ext uri="{FF2B5EF4-FFF2-40B4-BE49-F238E27FC236}">
                <a16:creationId xmlns:a16="http://schemas.microsoft.com/office/drawing/2014/main" id="{D27CAF0C-EEA6-1B26-8A74-53F66D554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254F3-9E88-4C00-8D19-4ECAA96173F5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8119043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9 - Ευθεία γραμμή σύνδεσης">
            <a:extLst>
              <a:ext uri="{FF2B5EF4-FFF2-40B4-BE49-F238E27FC236}">
                <a16:creationId xmlns:a16="http://schemas.microsoft.com/office/drawing/2014/main" id="{1DF33FAB-F81E-BA98-9225-D5CC7C23B9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20 - Ορθογώνιο">
            <a:extLst>
              <a:ext uri="{FF2B5EF4-FFF2-40B4-BE49-F238E27FC236}">
                <a16:creationId xmlns:a16="http://schemas.microsoft.com/office/drawing/2014/main" id="{990C3BAD-7496-E17C-F472-04677717F5B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21 - Ορθογώνιο">
            <a:extLst>
              <a:ext uri="{FF2B5EF4-FFF2-40B4-BE49-F238E27FC236}">
                <a16:creationId xmlns:a16="http://schemas.microsoft.com/office/drawing/2014/main" id="{A82AEA2F-797A-3F01-364B-78AA0A63972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23 - Ορθογώνιο">
            <a:extLst>
              <a:ext uri="{FF2B5EF4-FFF2-40B4-BE49-F238E27FC236}">
                <a16:creationId xmlns:a16="http://schemas.microsoft.com/office/drawing/2014/main" id="{354C83A4-337C-A541-A91C-851C8B26C76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24 - Ορθογώνιο">
            <a:extLst>
              <a:ext uri="{FF2B5EF4-FFF2-40B4-BE49-F238E27FC236}">
                <a16:creationId xmlns:a16="http://schemas.microsoft.com/office/drawing/2014/main" id="{B9725D15-63D5-64A9-1D2C-28BAA98CB05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25 - Ορθογώνιο">
            <a:extLst>
              <a:ext uri="{FF2B5EF4-FFF2-40B4-BE49-F238E27FC236}">
                <a16:creationId xmlns:a16="http://schemas.microsoft.com/office/drawing/2014/main" id="{55854C97-AD2C-7B3C-CC6B-F3CB493EBE2C}"/>
              </a:ext>
            </a:extLst>
          </p:cNvPr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26 - Ορθογώνιο">
            <a:extLst>
              <a:ext uri="{FF2B5EF4-FFF2-40B4-BE49-F238E27FC236}">
                <a16:creationId xmlns:a16="http://schemas.microsoft.com/office/drawing/2014/main" id="{35474AB4-FBAB-34AF-719E-CBDDB36F4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27 - Ευθεία γραμμή σύνδεσης">
            <a:extLst>
              <a:ext uri="{FF2B5EF4-FFF2-40B4-BE49-F238E27FC236}">
                <a16:creationId xmlns:a16="http://schemas.microsoft.com/office/drawing/2014/main" id="{349ABB11-086A-393C-F483-E297C6B76C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28 - Ορθογώνιο">
            <a:extLst>
              <a:ext uri="{FF2B5EF4-FFF2-40B4-BE49-F238E27FC236}">
                <a16:creationId xmlns:a16="http://schemas.microsoft.com/office/drawing/2014/main" id="{B5B2E296-59DB-7539-533F-30E841E40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29 - Έλλειψη">
            <a:extLst>
              <a:ext uri="{FF2B5EF4-FFF2-40B4-BE49-F238E27FC236}">
                <a16:creationId xmlns:a16="http://schemas.microsoft.com/office/drawing/2014/main" id="{ED02A4BE-D737-041F-9F54-3528B51C8E36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30 - Έλλειψη">
            <a:extLst>
              <a:ext uri="{FF2B5EF4-FFF2-40B4-BE49-F238E27FC236}">
                <a16:creationId xmlns:a16="http://schemas.microsoft.com/office/drawing/2014/main" id="{055EC12C-C016-6D84-7F65-A728D577A01C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15" name="6 - Θέση ημερομηνίας">
            <a:extLst>
              <a:ext uri="{FF2B5EF4-FFF2-40B4-BE49-F238E27FC236}">
                <a16:creationId xmlns:a16="http://schemas.microsoft.com/office/drawing/2014/main" id="{83CFBFE9-BCA4-7354-C4C4-EBB4A67BB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A0E0C-C477-4160-B3FB-8284F3C64DCD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16" name="7 - Θέση υποσέλιδου">
            <a:extLst>
              <a:ext uri="{FF2B5EF4-FFF2-40B4-BE49-F238E27FC236}">
                <a16:creationId xmlns:a16="http://schemas.microsoft.com/office/drawing/2014/main" id="{37249EDA-1528-7976-1CDA-942DBB88E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8 - Θέση αριθμού διαφάνειας">
            <a:extLst>
              <a:ext uri="{FF2B5EF4-FFF2-40B4-BE49-F238E27FC236}">
                <a16:creationId xmlns:a16="http://schemas.microsoft.com/office/drawing/2014/main" id="{A3069C62-66CC-E9A5-DF28-0BEFF386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9CB2DDF-9F51-48B1-A969-2A61F46B9F93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8796666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8E4A79A5-A8B3-5975-4BC7-4B33DD3C6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05CEF-5AE0-4CFD-9151-19E51539FDDE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id="{B1B19836-E616-17EB-60E8-C303B8A4C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>
            <a:extLst>
              <a:ext uri="{FF2B5EF4-FFF2-40B4-BE49-F238E27FC236}">
                <a16:creationId xmlns:a16="http://schemas.microsoft.com/office/drawing/2014/main" id="{91D8A4BB-2D8D-B2B6-5E3B-9B1866B15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DB6C4D6-EF77-4175-832C-6837A99917A4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700743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9 - Ορθογώνιο">
            <a:extLst>
              <a:ext uri="{FF2B5EF4-FFF2-40B4-BE49-F238E27FC236}">
                <a16:creationId xmlns:a16="http://schemas.microsoft.com/office/drawing/2014/main" id="{7262F9B9-CBB9-95C3-59F9-A9821F40468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20 - Ορθογώνιο">
            <a:extLst>
              <a:ext uri="{FF2B5EF4-FFF2-40B4-BE49-F238E27FC236}">
                <a16:creationId xmlns:a16="http://schemas.microsoft.com/office/drawing/2014/main" id="{5C629A3C-6226-7A5C-59DE-99EEDA22D52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21 - Ορθογώνιο">
            <a:extLst>
              <a:ext uri="{FF2B5EF4-FFF2-40B4-BE49-F238E27FC236}">
                <a16:creationId xmlns:a16="http://schemas.microsoft.com/office/drawing/2014/main" id="{1F5B995B-FB7C-D4A7-D4C7-227E9A71834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23 - Ορθογώνιο">
            <a:extLst>
              <a:ext uri="{FF2B5EF4-FFF2-40B4-BE49-F238E27FC236}">
                <a16:creationId xmlns:a16="http://schemas.microsoft.com/office/drawing/2014/main" id="{9987B15D-C9AD-C115-CD28-45738C3142D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24 - Ορθογώνιο">
            <a:extLst>
              <a:ext uri="{FF2B5EF4-FFF2-40B4-BE49-F238E27FC236}">
                <a16:creationId xmlns:a16="http://schemas.microsoft.com/office/drawing/2014/main" id="{9F0CE5CD-DB17-CC6C-4D5C-45DE33BBA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25 - Ορθογώνιο">
            <a:extLst>
              <a:ext uri="{FF2B5EF4-FFF2-40B4-BE49-F238E27FC236}">
                <a16:creationId xmlns:a16="http://schemas.microsoft.com/office/drawing/2014/main" id="{969E0BD1-424A-C787-A963-F11698BBB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1 - Θέση ημερομηνίας">
            <a:extLst>
              <a:ext uri="{FF2B5EF4-FFF2-40B4-BE49-F238E27FC236}">
                <a16:creationId xmlns:a16="http://schemas.microsoft.com/office/drawing/2014/main" id="{350013AC-04C3-8563-6C60-6DA19B8C6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9F71D-3B0D-4B47-B64E-7FEE5C9D282C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9" name="2 - Θέση υποσέλιδου">
            <a:extLst>
              <a:ext uri="{FF2B5EF4-FFF2-40B4-BE49-F238E27FC236}">
                <a16:creationId xmlns:a16="http://schemas.microsoft.com/office/drawing/2014/main" id="{03C58746-26A3-E8B7-8E9D-DB978B2E9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3 - Θέση αριθμού διαφάνειας">
            <a:extLst>
              <a:ext uri="{FF2B5EF4-FFF2-40B4-BE49-F238E27FC236}">
                <a16:creationId xmlns:a16="http://schemas.microsoft.com/office/drawing/2014/main" id="{D86E1075-489C-070D-AF62-4286B9428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F0152B-7659-46AE-8EA3-28EE4DCDA3DE}" type="slidenum">
              <a:rPr lang="en-US" altLang="es-ES"/>
              <a:pPr/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27984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- Ορθογώνιο">
            <a:extLst>
              <a:ext uri="{FF2B5EF4-FFF2-40B4-BE49-F238E27FC236}">
                <a16:creationId xmlns:a16="http://schemas.microsoft.com/office/drawing/2014/main" id="{F7F51E2E-8CA1-E509-8971-DA53CB680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20 - Ορθογώνιο">
            <a:extLst>
              <a:ext uri="{FF2B5EF4-FFF2-40B4-BE49-F238E27FC236}">
                <a16:creationId xmlns:a16="http://schemas.microsoft.com/office/drawing/2014/main" id="{5845D06B-1C27-7642-2A31-0C20A0CDD8F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21 - Ορθογώνιο">
            <a:extLst>
              <a:ext uri="{FF2B5EF4-FFF2-40B4-BE49-F238E27FC236}">
                <a16:creationId xmlns:a16="http://schemas.microsoft.com/office/drawing/2014/main" id="{81820CF7-30FC-122F-D830-F255409D153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23 - Ορθογώνιο">
            <a:extLst>
              <a:ext uri="{FF2B5EF4-FFF2-40B4-BE49-F238E27FC236}">
                <a16:creationId xmlns:a16="http://schemas.microsoft.com/office/drawing/2014/main" id="{B984D72E-D361-917C-DC89-EDE847010EE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24 - Ορθογώνιο">
            <a:extLst>
              <a:ext uri="{FF2B5EF4-FFF2-40B4-BE49-F238E27FC236}">
                <a16:creationId xmlns:a16="http://schemas.microsoft.com/office/drawing/2014/main" id="{88F3B659-4312-A65B-8112-7F9B41DAE03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25 - Ορθογώνιο">
            <a:extLst>
              <a:ext uri="{FF2B5EF4-FFF2-40B4-BE49-F238E27FC236}">
                <a16:creationId xmlns:a16="http://schemas.microsoft.com/office/drawing/2014/main" id="{737104F8-E253-A804-435F-65CADD32E6CF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26 - Ορθογώνιο">
            <a:extLst>
              <a:ext uri="{FF2B5EF4-FFF2-40B4-BE49-F238E27FC236}">
                <a16:creationId xmlns:a16="http://schemas.microsoft.com/office/drawing/2014/main" id="{17BC646B-FE43-64D4-5333-74C479F9C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27 - Ευθεία γραμμή σύνδεσης">
            <a:extLst>
              <a:ext uri="{FF2B5EF4-FFF2-40B4-BE49-F238E27FC236}">
                <a16:creationId xmlns:a16="http://schemas.microsoft.com/office/drawing/2014/main" id="{23FD1F4A-5A23-2850-79CE-45DEA64A70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28 - Έλλειψη">
            <a:extLst>
              <a:ext uri="{FF2B5EF4-FFF2-40B4-BE49-F238E27FC236}">
                <a16:creationId xmlns:a16="http://schemas.microsoft.com/office/drawing/2014/main" id="{D428CD78-9D01-330A-E312-C1FC01694093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29 - Έλλειψη">
            <a:extLst>
              <a:ext uri="{FF2B5EF4-FFF2-40B4-BE49-F238E27FC236}">
                <a16:creationId xmlns:a16="http://schemas.microsoft.com/office/drawing/2014/main" id="{8D4A5AD6-90AB-FD95-B1C9-5478FCCDECFD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30 - Ορθογώνιο">
            <a:extLst>
              <a:ext uri="{FF2B5EF4-FFF2-40B4-BE49-F238E27FC236}">
                <a16:creationId xmlns:a16="http://schemas.microsoft.com/office/drawing/2014/main" id="{06837671-03AB-145F-5D5D-92CB11C34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5" name="6 - Θέση αριθμού διαφάνειας">
            <a:extLst>
              <a:ext uri="{FF2B5EF4-FFF2-40B4-BE49-F238E27FC236}">
                <a16:creationId xmlns:a16="http://schemas.microsoft.com/office/drawing/2014/main" id="{F8FA41B9-E329-84DE-80AF-5068AB8AD6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CE022E5-E370-494B-986D-585BD7D0E356}" type="slidenum">
              <a:rPr lang="en-US" altLang="es-ES"/>
              <a:pPr/>
              <a:t>‹Nº›</a:t>
            </a:fld>
            <a:endParaRPr lang="en-US" altLang="es-ES"/>
          </a:p>
        </p:txBody>
      </p:sp>
      <p:sp>
        <p:nvSpPr>
          <p:cNvPr id="16" name="4 - Θέση ημερομηνίας">
            <a:extLst>
              <a:ext uri="{FF2B5EF4-FFF2-40B4-BE49-F238E27FC236}">
                <a16:creationId xmlns:a16="http://schemas.microsoft.com/office/drawing/2014/main" id="{41EEA015-9248-BF88-DC77-B9C7B210D07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A9D6A-8C34-484F-B968-97A1F43EBCFE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17" name="5 - Θέση υποσέλιδου">
            <a:extLst>
              <a:ext uri="{FF2B5EF4-FFF2-40B4-BE49-F238E27FC236}">
                <a16:creationId xmlns:a16="http://schemas.microsoft.com/office/drawing/2014/main" id="{D4302C87-27B0-FA03-EC56-F02785DFFB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80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9 - Ευθεία γραμμή σύνδεσης">
            <a:extLst>
              <a:ext uri="{FF2B5EF4-FFF2-40B4-BE49-F238E27FC236}">
                <a16:creationId xmlns:a16="http://schemas.microsoft.com/office/drawing/2014/main" id="{3E11DBE2-9233-01E8-103A-D33071D9AD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20 - Ορθογώνιο">
            <a:extLst>
              <a:ext uri="{FF2B5EF4-FFF2-40B4-BE49-F238E27FC236}">
                <a16:creationId xmlns:a16="http://schemas.microsoft.com/office/drawing/2014/main" id="{EC8CE4BF-2355-CCF5-8DA6-01E16E5888E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21 - Ορθογώνιο">
            <a:extLst>
              <a:ext uri="{FF2B5EF4-FFF2-40B4-BE49-F238E27FC236}">
                <a16:creationId xmlns:a16="http://schemas.microsoft.com/office/drawing/2014/main" id="{56391AF8-D2CB-BC78-AEB1-19E13A58024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23 - Ορθογώνιο">
            <a:extLst>
              <a:ext uri="{FF2B5EF4-FFF2-40B4-BE49-F238E27FC236}">
                <a16:creationId xmlns:a16="http://schemas.microsoft.com/office/drawing/2014/main" id="{F2011960-52E8-E2FF-4A79-50EBD0BC2AC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24 - Ορθογώνιο">
            <a:extLst>
              <a:ext uri="{FF2B5EF4-FFF2-40B4-BE49-F238E27FC236}">
                <a16:creationId xmlns:a16="http://schemas.microsoft.com/office/drawing/2014/main" id="{4969E9A0-092A-6A89-A082-8B568FE2E89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25 - Ορθογώνιο">
            <a:extLst>
              <a:ext uri="{FF2B5EF4-FFF2-40B4-BE49-F238E27FC236}">
                <a16:creationId xmlns:a16="http://schemas.microsoft.com/office/drawing/2014/main" id="{89BE2CAA-7F2E-75C9-22E7-D6A0119EB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26 - Ορθογώνιο">
            <a:extLst>
              <a:ext uri="{FF2B5EF4-FFF2-40B4-BE49-F238E27FC236}">
                <a16:creationId xmlns:a16="http://schemas.microsoft.com/office/drawing/2014/main" id="{6C00EED4-BA48-E285-BBB9-78B19EE1491C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27 - Ορθογώνιο">
            <a:extLst>
              <a:ext uri="{FF2B5EF4-FFF2-40B4-BE49-F238E27FC236}">
                <a16:creationId xmlns:a16="http://schemas.microsoft.com/office/drawing/2014/main" id="{7ADD18B0-38E3-9E0D-1829-CB91CF600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28 - Έλλειψη">
            <a:extLst>
              <a:ext uri="{FF2B5EF4-FFF2-40B4-BE49-F238E27FC236}">
                <a16:creationId xmlns:a16="http://schemas.microsoft.com/office/drawing/2014/main" id="{B9150A11-4CCF-F589-190B-057E163D9089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29 - Έλλειψη">
            <a:extLst>
              <a:ext uri="{FF2B5EF4-FFF2-40B4-BE49-F238E27FC236}">
                <a16:creationId xmlns:a16="http://schemas.microsoft.com/office/drawing/2014/main" id="{C1278D65-5A7B-CC1F-AC32-2173DBE37669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30 - Ορθογώνιο">
            <a:extLst>
              <a:ext uri="{FF2B5EF4-FFF2-40B4-BE49-F238E27FC236}">
                <a16:creationId xmlns:a16="http://schemas.microsoft.com/office/drawing/2014/main" id="{09FA8DA9-7669-6756-626C-D0782AAC1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16" name="6 - Θέση αριθμού διαφάνειας">
            <a:extLst>
              <a:ext uri="{FF2B5EF4-FFF2-40B4-BE49-F238E27FC236}">
                <a16:creationId xmlns:a16="http://schemas.microsoft.com/office/drawing/2014/main" id="{0C5008E6-8DEF-0E06-75E8-797C03F409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380C3D95-4C0C-499D-AE1D-842C58888D13}" type="slidenum">
              <a:rPr lang="en-US" altLang="es-ES"/>
              <a:pPr/>
              <a:t>‹Nº›</a:t>
            </a:fld>
            <a:endParaRPr lang="en-US" altLang="es-ES"/>
          </a:p>
        </p:txBody>
      </p:sp>
      <p:sp>
        <p:nvSpPr>
          <p:cNvPr id="17" name="4 - Θέση ημερομηνίας">
            <a:extLst>
              <a:ext uri="{FF2B5EF4-FFF2-40B4-BE49-F238E27FC236}">
                <a16:creationId xmlns:a16="http://schemas.microsoft.com/office/drawing/2014/main" id="{EFC02BD8-C537-9F12-AB52-5A00FCD5C47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4B8FE-CF41-4CF6-B505-18828A2A8129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18" name="5 - Θέση υποσέλιδου">
            <a:extLst>
              <a:ext uri="{FF2B5EF4-FFF2-40B4-BE49-F238E27FC236}">
                <a16:creationId xmlns:a16="http://schemas.microsoft.com/office/drawing/2014/main" id="{2653314A-82B6-893A-41D2-5C7BC4CE033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66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>
            <a:extLst>
              <a:ext uri="{FF2B5EF4-FFF2-40B4-BE49-F238E27FC236}">
                <a16:creationId xmlns:a16="http://schemas.microsoft.com/office/drawing/2014/main" id="{404AFD09-89A9-D6A1-8104-EA6F120FDD3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15 - Ορθογώνιο">
            <a:extLst>
              <a:ext uri="{FF2B5EF4-FFF2-40B4-BE49-F238E27FC236}">
                <a16:creationId xmlns:a16="http://schemas.microsoft.com/office/drawing/2014/main" id="{A0964560-9678-7F4E-D89E-4E1BF502A49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17 - Ορθογώνιο">
            <a:extLst>
              <a:ext uri="{FF2B5EF4-FFF2-40B4-BE49-F238E27FC236}">
                <a16:creationId xmlns:a16="http://schemas.microsoft.com/office/drawing/2014/main" id="{8ECBE7BF-2B17-D7F1-6054-62B84E02AB4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18 - Ορθογώνιο">
            <a:extLst>
              <a:ext uri="{FF2B5EF4-FFF2-40B4-BE49-F238E27FC236}">
                <a16:creationId xmlns:a16="http://schemas.microsoft.com/office/drawing/2014/main" id="{32CA2A92-AF2A-18EC-9F54-FF70E42D710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8 - Ορθογώνιο">
            <a:extLst>
              <a:ext uri="{FF2B5EF4-FFF2-40B4-BE49-F238E27FC236}">
                <a16:creationId xmlns:a16="http://schemas.microsoft.com/office/drawing/2014/main" id="{8DF29F05-3176-F92B-3394-6DF9FA43D9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13 - Θέση ημερομηνίας">
            <a:extLst>
              <a:ext uri="{FF2B5EF4-FFF2-40B4-BE49-F238E27FC236}">
                <a16:creationId xmlns:a16="http://schemas.microsoft.com/office/drawing/2014/main" id="{1FDE7AFA-06F5-592A-AE6D-4598FCA391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F7A37B-98A8-4CDA-823A-39F668BE4C7D}" type="datetimeFigureOut">
              <a:rPr lang="en-US"/>
              <a:pPr>
                <a:defRPr/>
              </a:pPr>
              <a:t>7/7/2025</a:t>
            </a:fld>
            <a:endParaRPr lang="en-US"/>
          </a:p>
        </p:txBody>
      </p:sp>
      <p:sp>
        <p:nvSpPr>
          <p:cNvPr id="3" name="2 - Θέση υποσέλιδου">
            <a:extLst>
              <a:ext uri="{FF2B5EF4-FFF2-40B4-BE49-F238E27FC236}">
                <a16:creationId xmlns:a16="http://schemas.microsoft.com/office/drawing/2014/main" id="{ED73DC67-A55A-E5D5-B224-42766CB455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7 - Ορθογώνιο">
            <a:extLst>
              <a:ext uri="{FF2B5EF4-FFF2-40B4-BE49-F238E27FC236}">
                <a16:creationId xmlns:a16="http://schemas.microsoft.com/office/drawing/2014/main" id="{5383A05C-EA7E-E0E2-BF7D-733C047A2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9 - Ευθεία γραμμή σύνδεσης">
            <a:extLst>
              <a:ext uri="{FF2B5EF4-FFF2-40B4-BE49-F238E27FC236}">
                <a16:creationId xmlns:a16="http://schemas.microsoft.com/office/drawing/2014/main" id="{A7507291-6EFF-E8B3-32A4-16C7F8F375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1 - Έλλειψη">
            <a:extLst>
              <a:ext uri="{FF2B5EF4-FFF2-40B4-BE49-F238E27FC236}">
                <a16:creationId xmlns:a16="http://schemas.microsoft.com/office/drawing/2014/main" id="{2CB7EADE-3BEA-ED8F-D861-058D7D827051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14 - Έλλειψη">
            <a:extLst>
              <a:ext uri="{FF2B5EF4-FFF2-40B4-BE49-F238E27FC236}">
                <a16:creationId xmlns:a16="http://schemas.microsoft.com/office/drawing/2014/main" id="{43969A88-A918-9C3A-E5B5-09E5A9F628DF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22 - Θέση αριθμού διαφάνειας">
            <a:extLst>
              <a:ext uri="{FF2B5EF4-FFF2-40B4-BE49-F238E27FC236}">
                <a16:creationId xmlns:a16="http://schemas.microsoft.com/office/drawing/2014/main" id="{5BFD353F-DCB4-F1F1-04EC-F7DABF934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  <a:latin typeface="Georgia" panose="02040502050405020303" pitchFamily="18" charset="0"/>
              </a:defRPr>
            </a:lvl1pPr>
          </a:lstStyle>
          <a:p>
            <a:fld id="{A09B2F39-BA60-46D9-BAC7-0FAB8847EDAD}" type="slidenum">
              <a:rPr lang="en-US" altLang="es-ES"/>
              <a:pPr/>
              <a:t>‹Nº›</a:t>
            </a:fld>
            <a:endParaRPr lang="en-US" altLang="es-ES"/>
          </a:p>
        </p:txBody>
      </p:sp>
      <p:sp>
        <p:nvSpPr>
          <p:cNvPr id="1038" name="21 - Θέση τίτλου">
            <a:extLst>
              <a:ext uri="{FF2B5EF4-FFF2-40B4-BE49-F238E27FC236}">
                <a16:creationId xmlns:a16="http://schemas.microsoft.com/office/drawing/2014/main" id="{39136732-1902-45A2-A3B7-2F82BBAA76E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s-ES"/>
              <a:t>Kλικ για επεξεργασία του τίτλου</a:t>
            </a:r>
            <a:endParaRPr lang="en-US" altLang="es-ES"/>
          </a:p>
        </p:txBody>
      </p:sp>
      <p:sp>
        <p:nvSpPr>
          <p:cNvPr id="1039" name="12 - Θέση κειμένου">
            <a:extLst>
              <a:ext uri="{FF2B5EF4-FFF2-40B4-BE49-F238E27FC236}">
                <a16:creationId xmlns:a16="http://schemas.microsoft.com/office/drawing/2014/main" id="{08B5DE02-B045-CBA0-2C9E-E6FD51D3E3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s-ES"/>
              <a:t>Kλικ για επεξεργασία των στυλ του υποδείγματος</a:t>
            </a:r>
          </a:p>
          <a:p>
            <a:pPr lvl="1"/>
            <a:r>
              <a:rPr lang="el-GR" altLang="es-ES"/>
              <a:t>Δεύτερου επιπέδου</a:t>
            </a:r>
          </a:p>
          <a:p>
            <a:pPr lvl="2"/>
            <a:r>
              <a:rPr lang="el-GR" altLang="es-ES"/>
              <a:t>Τρίτου επιπέδου</a:t>
            </a:r>
          </a:p>
          <a:p>
            <a:pPr lvl="3"/>
            <a:r>
              <a:rPr lang="el-GR" altLang="es-ES"/>
              <a:t>Τέταρτου επιπέδου</a:t>
            </a:r>
          </a:p>
          <a:p>
            <a:pPr lvl="4"/>
            <a:r>
              <a:rPr lang="el-GR" altLang="es-ES"/>
              <a:t>Πέμπτου επιπέδου</a:t>
            </a:r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 descr="C:\Users\Administrator\Desktop\UniversityAlicanteLogo.png">
            <a:extLst>
              <a:ext uri="{FF2B5EF4-FFF2-40B4-BE49-F238E27FC236}">
                <a16:creationId xmlns:a16="http://schemas.microsoft.com/office/drawing/2014/main" id="{00B27593-3370-7F58-3FB4-FB691F5D69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534988"/>
            <a:ext cx="1693862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4 - Ορθογώνιο">
            <a:extLst>
              <a:ext uri="{FF2B5EF4-FFF2-40B4-BE49-F238E27FC236}">
                <a16:creationId xmlns:a16="http://schemas.microsoft.com/office/drawing/2014/main" id="{1A081D8C-9669-A60E-CFDE-090544AE1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438" y="534988"/>
            <a:ext cx="66389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ES" sz="1600" b="1">
                <a:latin typeface="Georgia" panose="02040502050405020303" pitchFamily="18" charset="0"/>
              </a:rPr>
              <a:t>E020 – DOCTORADO EN TRANSFERENCIAS INTERCULTURALES E HISTÓRICAS </a:t>
            </a:r>
          </a:p>
          <a:p>
            <a:pPr algn="ctr" eaLnBrk="1" hangingPunct="1"/>
            <a:r>
              <a:rPr lang="es-ES" altLang="es-ES" sz="1600" b="1">
                <a:latin typeface="Georgia" panose="02040502050405020303" pitchFamily="18" charset="0"/>
              </a:rPr>
              <a:t>EN LA EUROPA MEDIEVAL MEDITERRÁNEA </a:t>
            </a:r>
            <a:endParaRPr lang="el-GR" altLang="es-ES" sz="1600" b="1">
              <a:latin typeface="Georgia" panose="02040502050405020303" pitchFamily="18" charset="0"/>
            </a:endParaRPr>
          </a:p>
        </p:txBody>
      </p:sp>
      <p:sp>
        <p:nvSpPr>
          <p:cNvPr id="13316" name="6 - Ορθογώνιο">
            <a:extLst>
              <a:ext uri="{FF2B5EF4-FFF2-40B4-BE49-F238E27FC236}">
                <a16:creationId xmlns:a16="http://schemas.microsoft.com/office/drawing/2014/main" id="{FF857414-D083-472E-0C61-2EFA296FD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8050" y="5413375"/>
            <a:ext cx="40243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s-ES" b="1" dirty="0">
                <a:latin typeface="Georgia" panose="02040502050405020303" pitchFamily="18" charset="0"/>
              </a:rPr>
              <a:t>Dimitrios Karantonis</a:t>
            </a:r>
            <a:br>
              <a:rPr lang="en-US" altLang="es-ES" b="1" dirty="0">
                <a:latin typeface="Georgia" panose="02040502050405020303" pitchFamily="18" charset="0"/>
              </a:rPr>
            </a:br>
            <a:r>
              <a:rPr lang="en-US" altLang="es-ES" b="1" dirty="0">
                <a:latin typeface="Georgia" panose="02040502050405020303" pitchFamily="18" charset="0"/>
              </a:rPr>
              <a:t>PhD Candidate at the University of Alicante</a:t>
            </a:r>
            <a:endParaRPr lang="el-GR" altLang="es-ES" b="1" dirty="0">
              <a:latin typeface="Georgia" panose="02040502050405020303" pitchFamily="18" charset="0"/>
            </a:endParaRPr>
          </a:p>
        </p:txBody>
      </p:sp>
      <p:sp>
        <p:nvSpPr>
          <p:cNvPr id="13317" name="7 - Ορθογώνιο">
            <a:extLst>
              <a:ext uri="{FF2B5EF4-FFF2-40B4-BE49-F238E27FC236}">
                <a16:creationId xmlns:a16="http://schemas.microsoft.com/office/drawing/2014/main" id="{D26A03D6-24A2-FD66-FFB0-A1E497753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0" y="5413375"/>
            <a:ext cx="42989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s-ES" b="1">
                <a:latin typeface="Georgia" panose="02040502050405020303" pitchFamily="18" charset="0"/>
              </a:rPr>
              <a:t>International On-line Symposium La Nucia July 2025</a:t>
            </a:r>
            <a:endParaRPr lang="el-GR" altLang="es-ES" b="1">
              <a:latin typeface="Georgia" panose="02040502050405020303" pitchFamily="18" charset="0"/>
            </a:endParaRPr>
          </a:p>
        </p:txBody>
      </p:sp>
      <p:sp>
        <p:nvSpPr>
          <p:cNvPr id="13318" name="8 - Ορθογώνιο">
            <a:extLst>
              <a:ext uri="{FF2B5EF4-FFF2-40B4-BE49-F238E27FC236}">
                <a16:creationId xmlns:a16="http://schemas.microsoft.com/office/drawing/2014/main" id="{9FE9394E-EA9D-9DA9-9132-4A39BFD36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0163" y="3244850"/>
            <a:ext cx="52784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s-ES" sz="3200">
                <a:latin typeface="Broadway" panose="04040905080B02020502" pitchFamily="82" charset="0"/>
              </a:rPr>
              <a:t>Autism Awareness</a:t>
            </a:r>
            <a:endParaRPr lang="el-GR" altLang="es-ES" sz="3200"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12099D36-6C53-20DC-B838-102BEE921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s-ES">
                <a:solidFill>
                  <a:srgbClr val="7B9899"/>
                </a:solidFill>
              </a:rPr>
              <a:t>Support and Resources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6B7D5371-06DE-5330-98D0-E01DDC0C114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l-GR" altLang="es-ES"/>
              <a:t>Support includes: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Speech and occupational therapy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Special education programs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Family and peer support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Advocacy groups and online resources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12C67D49-F994-E80E-3D61-8530668A2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s-ES">
                <a:solidFill>
                  <a:srgbClr val="7B9899"/>
                </a:solidFill>
              </a:rPr>
              <a:t>Conclusion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D39A19D8-D9B3-C7BA-EA1F-7912F75894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l-GR" altLang="es-ES"/>
              <a:t>Understanding and supporting individuals with autism leads to more inclusive and compassionate communities.</a:t>
            </a:r>
          </a:p>
        </p:txBody>
      </p:sp>
      <p:pic>
        <p:nvPicPr>
          <p:cNvPr id="23556" name="Picture 2" descr="Free Inspirational poster advocating autism awareness with key messages. Stock Photo">
            <a:extLst>
              <a:ext uri="{FF2B5EF4-FFF2-40B4-BE49-F238E27FC236}">
                <a16:creationId xmlns:a16="http://schemas.microsoft.com/office/drawing/2014/main" id="{8B68A4DC-6545-CDB2-5DE6-FB64E62E39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525" y="3175000"/>
            <a:ext cx="6931025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>
            <a:extLst>
              <a:ext uri="{FF2B5EF4-FFF2-40B4-BE49-F238E27FC236}">
                <a16:creationId xmlns:a16="http://schemas.microsoft.com/office/drawing/2014/main" id="{FFD63035-ACC4-8F46-7C0A-26C67D52E409}"/>
              </a:ext>
            </a:extLst>
          </p:cNvPr>
          <p:cNvSpPr/>
          <p:nvPr/>
        </p:nvSpPr>
        <p:spPr>
          <a:xfrm>
            <a:off x="658813" y="457200"/>
            <a:ext cx="6364287" cy="76993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latin typeface="+mj-lt"/>
                <a:ea typeface="+mj-ea"/>
                <a:cs typeface="+mj-cs"/>
              </a:rPr>
              <a:t>References</a:t>
            </a:r>
            <a:endParaRPr lang="el-GR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4579" name="4 - Ορθογώνιο">
            <a:extLst>
              <a:ext uri="{FF2B5EF4-FFF2-40B4-BE49-F238E27FC236}">
                <a16:creationId xmlns:a16="http://schemas.microsoft.com/office/drawing/2014/main" id="{6A7F78C3-B5A2-237D-AF4B-6601D914E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688" y="1720850"/>
            <a:ext cx="768985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es-ES" sz="2000">
                <a:latin typeface="Georgia" panose="02040502050405020303" pitchFamily="18" charset="0"/>
              </a:rPr>
              <a:t>American Psychiatric Association (APA). (2022). Diagnostic and Statistical Manual of Mental Disorders (DSM-5-TR).</a:t>
            </a:r>
          </a:p>
          <a:p>
            <a:pPr eaLnBrk="1" hangingPunct="1">
              <a:buFontTx/>
              <a:buChar char="-"/>
            </a:pPr>
            <a:endParaRPr lang="en-US" altLang="es-ES" sz="2000">
              <a:latin typeface="Georgia" panose="02040502050405020303" pitchFamily="18" charset="0"/>
            </a:endParaRPr>
          </a:p>
          <a:p>
            <a:pPr eaLnBrk="1" hangingPunct="1">
              <a:buFontTx/>
              <a:buChar char="-"/>
            </a:pPr>
            <a:r>
              <a:rPr lang="en-US" altLang="es-ES" sz="2000">
                <a:latin typeface="Georgia" panose="02040502050405020303" pitchFamily="18" charset="0"/>
              </a:rPr>
              <a:t>Autism Speaks. (2025). Understanding Autism Spectrum Disorder.</a:t>
            </a:r>
          </a:p>
          <a:p>
            <a:pPr eaLnBrk="1" hangingPunct="1"/>
            <a:endParaRPr lang="en-US" altLang="es-ES" sz="2000">
              <a:latin typeface="Georgia" panose="02040502050405020303" pitchFamily="18" charset="0"/>
            </a:endParaRPr>
          </a:p>
          <a:p>
            <a:pPr eaLnBrk="1" hangingPunct="1">
              <a:buFontTx/>
              <a:buChar char="-"/>
            </a:pPr>
            <a:r>
              <a:rPr lang="en-US" altLang="es-ES" sz="2000">
                <a:latin typeface="Georgia" panose="02040502050405020303" pitchFamily="18" charset="0"/>
              </a:rPr>
              <a:t>National Institute of Mental Health (NIMH). (2025). Autism Spectrum Disorder.</a:t>
            </a:r>
          </a:p>
          <a:p>
            <a:pPr eaLnBrk="1" hangingPunct="1">
              <a:buFontTx/>
              <a:buChar char="-"/>
            </a:pPr>
            <a:endParaRPr lang="en-US" altLang="es-ES" sz="2000">
              <a:latin typeface="Georgia" panose="02040502050405020303" pitchFamily="18" charset="0"/>
            </a:endParaRPr>
          </a:p>
          <a:p>
            <a:pPr eaLnBrk="1" hangingPunct="1"/>
            <a:r>
              <a:rPr lang="en-US" altLang="es-ES" sz="2000">
                <a:latin typeface="Georgia" panose="02040502050405020303" pitchFamily="18" charset="0"/>
              </a:rPr>
              <a:t>- World Health Organization (WHO). (2025). Autism Spectrum Disorders.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Free Creative still life highlighting autism awareness with scrabble tiles and chalk drawings. Stock Photo">
            <a:extLst>
              <a:ext uri="{FF2B5EF4-FFF2-40B4-BE49-F238E27FC236}">
                <a16:creationId xmlns:a16="http://schemas.microsoft.com/office/drawing/2014/main" id="{A4D095A0-0259-5191-54FF-5E9AD8817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557213"/>
            <a:ext cx="7874000" cy="475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2 - TextBox">
            <a:extLst>
              <a:ext uri="{FF2B5EF4-FFF2-40B4-BE49-F238E27FC236}">
                <a16:creationId xmlns:a16="http://schemas.microsoft.com/office/drawing/2014/main" id="{A33BA231-9DF7-F0BE-3E02-AABE383EE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6163" y="5715000"/>
            <a:ext cx="3436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s-ES">
                <a:latin typeface="Broadway" panose="04040905080B02020502" pitchFamily="82" charset="0"/>
              </a:rPr>
              <a:t>Thank you!!!</a:t>
            </a:r>
            <a:endParaRPr lang="el-GR" altLang="es-ES"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0C2E8CBE-3D95-C008-40DD-5CDF7F17A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s-ES">
                <a:solidFill>
                  <a:srgbClr val="7B9899"/>
                </a:solidFill>
              </a:rPr>
              <a:t>Autism Awareness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BAAF08BC-3725-58BE-8A76-AC6606DD85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722313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Understanding Autism Spectrum Disorder (ASD)</a:t>
            </a:r>
          </a:p>
        </p:txBody>
      </p:sp>
      <p:pic>
        <p:nvPicPr>
          <p:cNvPr id="14340" name="Picture 2" descr="100+ Free Autism &amp; Autistic Images - Pixabay">
            <a:extLst>
              <a:ext uri="{FF2B5EF4-FFF2-40B4-BE49-F238E27FC236}">
                <a16:creationId xmlns:a16="http://schemas.microsoft.com/office/drawing/2014/main" id="{2DCD8206-FFB2-D42D-5EE7-C533180C42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517775"/>
            <a:ext cx="5851525" cy="398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92D6BD18-7454-4AF0-C274-6C7B5DC21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s-ES">
                <a:solidFill>
                  <a:srgbClr val="7B9899"/>
                </a:solidFill>
              </a:rPr>
              <a:t>What is Autism?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381A4944-3413-610A-D3BF-A8C903558F8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l-GR" altLang="es-ES"/>
              <a:t>Autism is a neurodevelopmental disorder that affects how people perceive the world and interact with others.</a:t>
            </a:r>
          </a:p>
          <a:p>
            <a:pPr eaLnBrk="1" hangingPunct="1"/>
            <a:endParaRPr lang="el-GR" altLang="es-ES"/>
          </a:p>
          <a:p>
            <a:pPr eaLnBrk="1" hangingPunct="1"/>
            <a:r>
              <a:rPr lang="el-GR" altLang="es-ES"/>
              <a:t>Key Characteristics: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-Difficulty in communication and social interactions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Repetitive behaviors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Unique strengths and differences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DEEE4E91-A403-F200-DA53-8CFC87219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s-ES">
                <a:solidFill>
                  <a:srgbClr val="7B9899"/>
                </a:solidFill>
              </a:rPr>
              <a:t>Signs and Symptoms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3AC8106A-778C-EA1A-922F-6D695AEF196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l-GR" altLang="es-ES"/>
              <a:t>Common Signs: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Delayed speech or language skills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Avoidance of eye contact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Repetitive movements (e.g., hand flapping)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Intense interest in specific topics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Difficulty understanding social cues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480ADAB7-C321-1365-C35B-BDA0F898B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s-ES">
                <a:solidFill>
                  <a:srgbClr val="7B9899"/>
                </a:solidFill>
              </a:rPr>
              <a:t>Types of Autism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B4205C83-4E38-AC4A-C37F-3F8C45E597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l-GR" altLang="es-ES"/>
              <a:t>ASD includes: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Autism Disorder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Asperger's Syndrome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Childhood Disintegrative Disorder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Pervasive Developmental Disorder - Not Otherwise Specified (PDD-NOS)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92DD73FF-2C2F-87C0-90BE-018DB3F49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s-ES">
                <a:solidFill>
                  <a:srgbClr val="7B9899"/>
                </a:solidFill>
              </a:rPr>
              <a:t>Causes and Risk Factors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79740DC5-3547-3DA4-8C05-2C7B1712B2B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l-GR" altLang="es-ES"/>
              <a:t>Potential Factors: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Genetic influences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Environmental factors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Prenatal complications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l-GR" altLang="es-ES"/>
              <a:t>- Family history of autism</a:t>
            </a:r>
          </a:p>
        </p:txBody>
      </p:sp>
      <p:pic>
        <p:nvPicPr>
          <p:cNvPr id="18436" name="Picture 4" descr="Free Illustration of stick figures on a chalkboard, symbolizing diversity and inclusion. Stock Photo">
            <a:extLst>
              <a:ext uri="{FF2B5EF4-FFF2-40B4-BE49-F238E27FC236}">
                <a16:creationId xmlns:a16="http://schemas.microsoft.com/office/drawing/2014/main" id="{0B073CED-E006-3A3E-2E5D-15A873E739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325" y="1600200"/>
            <a:ext cx="351948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D159A6D1-3F76-AE7F-C318-FBA64E49B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s-ES">
                <a:solidFill>
                  <a:srgbClr val="7B9899"/>
                </a:solidFill>
              </a:rPr>
              <a:t>Diagnosis and Early Intervention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7029835F-26B7-01CE-735F-42EF98E2676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l-GR" altLang="es-ES"/>
              <a:t>Diagnosis typically involves behavioral assessments and medical evaluations.</a:t>
            </a:r>
          </a:p>
          <a:p>
            <a:pPr eaLnBrk="1" hangingPunct="1"/>
            <a:endParaRPr lang="el-GR" altLang="es-ES"/>
          </a:p>
          <a:p>
            <a:pPr eaLnBrk="1" hangingPunct="1"/>
            <a:r>
              <a:rPr lang="el-GR" altLang="es-ES"/>
              <a:t>Early intervention can significantly improve quality of life.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08F77EB4-858C-6198-496C-09226C176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s-ES">
                <a:solidFill>
                  <a:srgbClr val="7B9899"/>
                </a:solidFill>
              </a:rPr>
              <a:t>Challenges</a:t>
            </a:r>
            <a:r>
              <a:rPr lang="en-US" altLang="es-ES">
                <a:solidFill>
                  <a:srgbClr val="7B9899"/>
                </a:solidFill>
              </a:rPr>
              <a:t>…</a:t>
            </a:r>
            <a:endParaRPr lang="el-GR" altLang="es-ES">
              <a:solidFill>
                <a:srgbClr val="7B9899"/>
              </a:solidFill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CEDE1EE5-8C12-4393-07A3-4644104BF1D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l-GR" altLang="es-ES"/>
              <a:t>Challenges:</a:t>
            </a:r>
          </a:p>
          <a:p>
            <a:pPr eaLnBrk="1" hangingPunct="1"/>
            <a:r>
              <a:rPr lang="el-GR" altLang="es-ES"/>
              <a:t>- Sensory sensitivities</a:t>
            </a:r>
          </a:p>
          <a:p>
            <a:pPr eaLnBrk="1" hangingPunct="1"/>
            <a:r>
              <a:rPr lang="el-GR" altLang="es-ES"/>
              <a:t>- Social communication difficulties</a:t>
            </a:r>
          </a:p>
          <a:p>
            <a:pPr eaLnBrk="1" hangingPunct="1"/>
            <a:r>
              <a:rPr lang="el-GR" altLang="es-ES"/>
              <a:t>- Anxiety and emotional regulation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l-GR" altLang="es-ES"/>
          </a:p>
        </p:txBody>
      </p:sp>
      <p:pic>
        <p:nvPicPr>
          <p:cNvPr id="20484" name="Picture 2" descr="https://media.istockphoto.com/id/1471205962/photo/people-hand-holding-jigsaw-puzzle-color-puzzle-symbol-of-awareness-for-autism-spectrum.jpg?b=1&amp;s=612x612&amp;w=0&amp;k=20&amp;c=1_oLrnOJQF0IgPxCayOoDZ5QSxnHnOQwe4zY5gzK0M0=">
            <a:extLst>
              <a:ext uri="{FF2B5EF4-FFF2-40B4-BE49-F238E27FC236}">
                <a16:creationId xmlns:a16="http://schemas.microsoft.com/office/drawing/2014/main" id="{E2C4792B-FD5A-A64A-B073-FF8D97CA18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" y="4362450"/>
            <a:ext cx="7662863" cy="207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>
            <a:extLst>
              <a:ext uri="{FF2B5EF4-FFF2-40B4-BE49-F238E27FC236}">
                <a16:creationId xmlns:a16="http://schemas.microsoft.com/office/drawing/2014/main" id="{DC3588D6-C0FD-CEA5-C39E-6DBBEDAD1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s-ES"/>
              <a:t>…and Strengths</a:t>
            </a:r>
            <a:endParaRPr lang="el-GR" altLang="es-ES"/>
          </a:p>
        </p:txBody>
      </p:sp>
      <p:sp>
        <p:nvSpPr>
          <p:cNvPr id="21507" name="3 - Ορθογώνιο">
            <a:extLst>
              <a:ext uri="{FF2B5EF4-FFF2-40B4-BE49-F238E27FC236}">
                <a16:creationId xmlns:a16="http://schemas.microsoft.com/office/drawing/2014/main" id="{E32931DE-EF94-A16B-B319-1092AC4C5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755775"/>
            <a:ext cx="7451725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s-ES" sz="3200">
                <a:latin typeface="Georgia" panose="02040502050405020303" pitchFamily="18" charset="0"/>
              </a:rPr>
              <a:t>Strengths: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s-ES" sz="3200">
                <a:latin typeface="Georgia" panose="02040502050405020303" pitchFamily="18" charset="0"/>
              </a:rPr>
              <a:t>- Strong attention to detail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s-ES" sz="3200">
                <a:latin typeface="Georgia" panose="02040502050405020303" pitchFamily="18" charset="0"/>
              </a:rPr>
              <a:t>- Unique problem-solving abilities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s-ES" sz="3200">
                <a:latin typeface="Georgia" panose="02040502050405020303" pitchFamily="18" charset="0"/>
              </a:rPr>
              <a:t>- Exceptional memory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</TotalTime>
  <Words>326</Words>
  <Application>Microsoft Office PowerPoint</Application>
  <PresentationFormat>Presentación en pantalla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Georgia</vt:lpstr>
      <vt:lpstr>Wingdings 2</vt:lpstr>
      <vt:lpstr>Wingdings</vt:lpstr>
      <vt:lpstr>Calibri</vt:lpstr>
      <vt:lpstr>Broadway</vt:lpstr>
      <vt:lpstr>Δημοτικός</vt:lpstr>
      <vt:lpstr>Presentación de PowerPoint</vt:lpstr>
      <vt:lpstr>Autism Awareness</vt:lpstr>
      <vt:lpstr>What is Autism?</vt:lpstr>
      <vt:lpstr>Signs and Symptoms</vt:lpstr>
      <vt:lpstr>Types of Autism</vt:lpstr>
      <vt:lpstr>Causes and Risk Factors</vt:lpstr>
      <vt:lpstr>Diagnosis and Early Intervention</vt:lpstr>
      <vt:lpstr>Challenges…</vt:lpstr>
      <vt:lpstr>…and Strengths</vt:lpstr>
      <vt:lpstr>Support and Resources</vt:lpstr>
      <vt:lpstr>Conclusion</vt:lpstr>
      <vt:lpstr>Presentación de PowerPoint</vt:lpstr>
      <vt:lpstr>Presentación de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Δημητρης</dc:creator>
  <dc:description>generated using python-pptx</dc:description>
  <cp:lastModifiedBy>Ramón Ruiz</cp:lastModifiedBy>
  <cp:revision>5</cp:revision>
  <dcterms:created xsi:type="dcterms:W3CDTF">2013-01-27T09:14:16Z</dcterms:created>
  <dcterms:modified xsi:type="dcterms:W3CDTF">2025-07-07T16:25:13Z</dcterms:modified>
</cp:coreProperties>
</file>